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007175" cy="32007175"/>
  <p:notesSz cx="9144000" cy="6858000"/>
  <p:defaultTextStyle>
    <a:defPPr>
      <a:defRPr lang="en-US"/>
    </a:defPPr>
    <a:lvl1pPr marL="0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1pPr>
    <a:lvl2pPr marL="1828957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2pPr>
    <a:lvl3pPr marL="3657913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3pPr>
    <a:lvl4pPr marL="5486870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4pPr>
    <a:lvl5pPr marL="7315826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5pPr>
    <a:lvl6pPr marL="9144783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6pPr>
    <a:lvl7pPr marL="10973740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7pPr>
    <a:lvl8pPr marL="12802696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8pPr>
    <a:lvl9pPr marL="14631653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1">
          <p15:clr>
            <a:srgbClr val="A4A3A4"/>
          </p15:clr>
        </p15:guide>
        <p15:guide id="2" pos="100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268" autoAdjust="0"/>
    <p:restoredTop sz="94573" autoAdjust="0"/>
  </p:normalViewPr>
  <p:slideViewPr>
    <p:cSldViewPr>
      <p:cViewPr>
        <p:scale>
          <a:sx n="30" d="100"/>
          <a:sy n="30" d="100"/>
        </p:scale>
        <p:origin x="816" y="24"/>
      </p:cViewPr>
      <p:guideLst>
        <p:guide orient="horz" pos="10081"/>
        <p:guide pos="100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14400" cy="9144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F6795-0429-425F-84E7-B92A8A1E1A9D}" type="datetimeFigureOut">
              <a:rPr lang="en-CA" smtClean="0"/>
              <a:pPr/>
              <a:t>20/03/2016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6125" y="514350"/>
            <a:ext cx="25717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AE19A-9C13-4374-885A-ABFD88A6C21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5269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828957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3657913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5486870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7315826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9144783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0973740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802696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631653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AE19A-9C13-4374-885A-ABFD88A6C21A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2512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539" y="9942974"/>
            <a:ext cx="27206099" cy="68607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1077" y="18137399"/>
            <a:ext cx="22405024" cy="81796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28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57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86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315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144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973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802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63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977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932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205202" y="1281774"/>
            <a:ext cx="7201613" cy="27309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360" y="1281774"/>
            <a:ext cx="21071391" cy="27309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1830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0632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8346" y="20567578"/>
            <a:ext cx="27206099" cy="6356981"/>
          </a:xfrm>
        </p:spPr>
        <p:txBody>
          <a:bodyPr anchor="t"/>
          <a:lstStyle>
            <a:lvl1pPr algn="l">
              <a:defRPr sz="16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8346" y="13566009"/>
            <a:ext cx="27206099" cy="7001568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28957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2pPr>
            <a:lvl3pPr marL="365791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3pPr>
            <a:lvl4pPr marL="548687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7315826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9144783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1097374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2802696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4631653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7531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360" y="7468343"/>
            <a:ext cx="14136503" cy="21123256"/>
          </a:xfrm>
        </p:spPr>
        <p:txBody>
          <a:bodyPr/>
          <a:lstStyle>
            <a:lvl1pPr>
              <a:defRPr sz="11200"/>
            </a:lvl1pPr>
            <a:lvl2pPr>
              <a:defRPr sz="9700"/>
            </a:lvl2pPr>
            <a:lvl3pPr>
              <a:defRPr sz="81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0312" y="7468343"/>
            <a:ext cx="14136503" cy="21123256"/>
          </a:xfrm>
        </p:spPr>
        <p:txBody>
          <a:bodyPr/>
          <a:lstStyle>
            <a:lvl1pPr>
              <a:defRPr sz="11200"/>
            </a:lvl1pPr>
            <a:lvl2pPr>
              <a:defRPr sz="9700"/>
            </a:lvl2pPr>
            <a:lvl3pPr>
              <a:defRPr sz="81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20/03/2016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863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359" y="7164572"/>
            <a:ext cx="14142061" cy="2985853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28957" indent="0">
              <a:buNone/>
              <a:defRPr sz="8100" b="1"/>
            </a:lvl2pPr>
            <a:lvl3pPr marL="3657913" indent="0">
              <a:buNone/>
              <a:defRPr sz="7100" b="1"/>
            </a:lvl3pPr>
            <a:lvl4pPr marL="5486870" indent="0">
              <a:buNone/>
              <a:defRPr sz="6300" b="1"/>
            </a:lvl4pPr>
            <a:lvl5pPr marL="7315826" indent="0">
              <a:buNone/>
              <a:defRPr sz="6300" b="1"/>
            </a:lvl5pPr>
            <a:lvl6pPr marL="9144783" indent="0">
              <a:buNone/>
              <a:defRPr sz="6300" b="1"/>
            </a:lvl6pPr>
            <a:lvl7pPr marL="10973740" indent="0">
              <a:buNone/>
              <a:defRPr sz="6300" b="1"/>
            </a:lvl7pPr>
            <a:lvl8pPr marL="12802696" indent="0">
              <a:buNone/>
              <a:defRPr sz="6300" b="1"/>
            </a:lvl8pPr>
            <a:lvl9pPr marL="14631653" indent="0">
              <a:buNone/>
              <a:defRPr sz="6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359" y="10150424"/>
            <a:ext cx="14142061" cy="1844117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1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59204" y="7164572"/>
            <a:ext cx="14147615" cy="2985853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28957" indent="0">
              <a:buNone/>
              <a:defRPr sz="8100" b="1"/>
            </a:lvl2pPr>
            <a:lvl3pPr marL="3657913" indent="0">
              <a:buNone/>
              <a:defRPr sz="7100" b="1"/>
            </a:lvl3pPr>
            <a:lvl4pPr marL="5486870" indent="0">
              <a:buNone/>
              <a:defRPr sz="6300" b="1"/>
            </a:lvl4pPr>
            <a:lvl5pPr marL="7315826" indent="0">
              <a:buNone/>
              <a:defRPr sz="6300" b="1"/>
            </a:lvl5pPr>
            <a:lvl6pPr marL="9144783" indent="0">
              <a:buNone/>
              <a:defRPr sz="6300" b="1"/>
            </a:lvl6pPr>
            <a:lvl7pPr marL="10973740" indent="0">
              <a:buNone/>
              <a:defRPr sz="6300" b="1"/>
            </a:lvl7pPr>
            <a:lvl8pPr marL="12802696" indent="0">
              <a:buNone/>
              <a:defRPr sz="6300" b="1"/>
            </a:lvl8pPr>
            <a:lvl9pPr marL="14631653" indent="0">
              <a:buNone/>
              <a:defRPr sz="6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59204" y="10150424"/>
            <a:ext cx="14147615" cy="1844117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1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20/03/2016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766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20/03/2016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5520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20/03/2016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064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363" y="1274360"/>
            <a:ext cx="10530139" cy="5423438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3917" y="1274362"/>
            <a:ext cx="17892899" cy="27317237"/>
          </a:xfrm>
        </p:spPr>
        <p:txBody>
          <a:bodyPr/>
          <a:lstStyle>
            <a:lvl1pPr>
              <a:defRPr sz="12700"/>
            </a:lvl1pPr>
            <a:lvl2pPr>
              <a:defRPr sz="112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363" y="6697800"/>
            <a:ext cx="10530139" cy="21893798"/>
          </a:xfrm>
        </p:spPr>
        <p:txBody>
          <a:bodyPr/>
          <a:lstStyle>
            <a:lvl1pPr marL="0" indent="0">
              <a:buNone/>
              <a:defRPr sz="5600"/>
            </a:lvl1pPr>
            <a:lvl2pPr marL="1828957" indent="0">
              <a:buNone/>
              <a:defRPr sz="4800"/>
            </a:lvl2pPr>
            <a:lvl3pPr marL="3657913" indent="0">
              <a:buNone/>
              <a:defRPr sz="4100"/>
            </a:lvl3pPr>
            <a:lvl4pPr marL="5486870" indent="0">
              <a:buNone/>
              <a:defRPr sz="3600"/>
            </a:lvl4pPr>
            <a:lvl5pPr marL="7315826" indent="0">
              <a:buNone/>
              <a:defRPr sz="3600"/>
            </a:lvl5pPr>
            <a:lvl6pPr marL="9144783" indent="0">
              <a:buNone/>
              <a:defRPr sz="3600"/>
            </a:lvl6pPr>
            <a:lvl7pPr marL="10973740" indent="0">
              <a:buNone/>
              <a:defRPr sz="3600"/>
            </a:lvl7pPr>
            <a:lvl8pPr marL="12802696" indent="0">
              <a:buNone/>
              <a:defRPr sz="3600"/>
            </a:lvl8pPr>
            <a:lvl9pPr marL="14631653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20/03/2016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365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3632" y="22405025"/>
            <a:ext cx="19204305" cy="2645040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73632" y="2859901"/>
            <a:ext cx="19204305" cy="19204305"/>
          </a:xfrm>
        </p:spPr>
        <p:txBody>
          <a:bodyPr/>
          <a:lstStyle>
            <a:lvl1pPr marL="0" indent="0">
              <a:buNone/>
              <a:defRPr sz="12700"/>
            </a:lvl1pPr>
            <a:lvl2pPr marL="1828957" indent="0">
              <a:buNone/>
              <a:defRPr sz="11200"/>
            </a:lvl2pPr>
            <a:lvl3pPr marL="3657913" indent="0">
              <a:buNone/>
              <a:defRPr sz="9700"/>
            </a:lvl3pPr>
            <a:lvl4pPr marL="5486870" indent="0">
              <a:buNone/>
              <a:defRPr sz="8100"/>
            </a:lvl4pPr>
            <a:lvl5pPr marL="7315826" indent="0">
              <a:buNone/>
              <a:defRPr sz="8100"/>
            </a:lvl5pPr>
            <a:lvl6pPr marL="9144783" indent="0">
              <a:buNone/>
              <a:defRPr sz="8100"/>
            </a:lvl6pPr>
            <a:lvl7pPr marL="10973740" indent="0">
              <a:buNone/>
              <a:defRPr sz="8100"/>
            </a:lvl7pPr>
            <a:lvl8pPr marL="12802696" indent="0">
              <a:buNone/>
              <a:defRPr sz="8100"/>
            </a:lvl8pPr>
            <a:lvl9pPr marL="14631653" indent="0">
              <a:buNone/>
              <a:defRPr sz="81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73632" y="25050064"/>
            <a:ext cx="19204305" cy="3756395"/>
          </a:xfrm>
        </p:spPr>
        <p:txBody>
          <a:bodyPr/>
          <a:lstStyle>
            <a:lvl1pPr marL="0" indent="0">
              <a:buNone/>
              <a:defRPr sz="5600"/>
            </a:lvl1pPr>
            <a:lvl2pPr marL="1828957" indent="0">
              <a:buNone/>
              <a:defRPr sz="4800"/>
            </a:lvl2pPr>
            <a:lvl3pPr marL="3657913" indent="0">
              <a:buNone/>
              <a:defRPr sz="4100"/>
            </a:lvl3pPr>
            <a:lvl4pPr marL="5486870" indent="0">
              <a:buNone/>
              <a:defRPr sz="3600"/>
            </a:lvl4pPr>
            <a:lvl5pPr marL="7315826" indent="0">
              <a:buNone/>
              <a:defRPr sz="3600"/>
            </a:lvl5pPr>
            <a:lvl6pPr marL="9144783" indent="0">
              <a:buNone/>
              <a:defRPr sz="3600"/>
            </a:lvl6pPr>
            <a:lvl7pPr marL="10973740" indent="0">
              <a:buNone/>
              <a:defRPr sz="3600"/>
            </a:lvl7pPr>
            <a:lvl8pPr marL="12802696" indent="0">
              <a:buNone/>
              <a:defRPr sz="3600"/>
            </a:lvl8pPr>
            <a:lvl9pPr marL="14631653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20/03/2016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236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0359" y="1281772"/>
            <a:ext cx="28806459" cy="5334530"/>
          </a:xfrm>
          <a:prstGeom prst="rect">
            <a:avLst/>
          </a:prstGeom>
        </p:spPr>
        <p:txBody>
          <a:bodyPr vert="horz" lIns="365791" tIns="182896" rIns="365791" bIns="18289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359" y="7468343"/>
            <a:ext cx="28806459" cy="21123256"/>
          </a:xfrm>
          <a:prstGeom prst="rect">
            <a:avLst/>
          </a:prstGeom>
        </p:spPr>
        <p:txBody>
          <a:bodyPr vert="horz" lIns="365791" tIns="182896" rIns="365791" bIns="18289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00359" y="29665913"/>
            <a:ext cx="7468342" cy="1704085"/>
          </a:xfrm>
          <a:prstGeom prst="rect">
            <a:avLst/>
          </a:prstGeom>
        </p:spPr>
        <p:txBody>
          <a:bodyPr vert="horz" lIns="365791" tIns="182896" rIns="365791" bIns="182896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AAC0D-4C8E-451B-859B-72BE86DA9EB6}" type="datetimeFigureOut">
              <a:rPr lang="en-CA" smtClean="0"/>
              <a:pPr/>
              <a:t>20/03/2016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35786" y="29665913"/>
            <a:ext cx="10135606" cy="1704085"/>
          </a:xfrm>
          <a:prstGeom prst="rect">
            <a:avLst/>
          </a:prstGeom>
        </p:spPr>
        <p:txBody>
          <a:bodyPr vert="horz" lIns="365791" tIns="182896" rIns="365791" bIns="182896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938476" y="29665913"/>
            <a:ext cx="7468342" cy="1704085"/>
          </a:xfrm>
          <a:prstGeom prst="rect">
            <a:avLst/>
          </a:prstGeom>
        </p:spPr>
        <p:txBody>
          <a:bodyPr vert="horz" lIns="365791" tIns="182896" rIns="365791" bIns="182896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320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657913" rtl="0" eaLnBrk="1" latinLnBrk="0" hangingPunct="1">
        <a:spcBef>
          <a:spcPct val="0"/>
        </a:spcBef>
        <a:buNone/>
        <a:defRPr sz="1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719" indent="-1371719" algn="l" defTabSz="3657913" rtl="0" eaLnBrk="1" latinLnBrk="0" hangingPunct="1">
        <a:spcBef>
          <a:spcPct val="20000"/>
        </a:spcBef>
        <a:buFont typeface="Arial" pitchFamily="34" charset="0"/>
        <a:buChar char="•"/>
        <a:defRPr sz="12700" kern="1200">
          <a:solidFill>
            <a:schemeClr val="tx1"/>
          </a:solidFill>
          <a:latin typeface="+mn-lt"/>
          <a:ea typeface="+mn-ea"/>
          <a:cs typeface="+mn-cs"/>
        </a:defRPr>
      </a:lvl1pPr>
      <a:lvl2pPr marL="2972054" indent="-1143097" algn="l" defTabSz="3657913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391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01348" indent="-914478" algn="l" defTabSz="3657913" rtl="0" eaLnBrk="1" latinLnBrk="0" hangingPunct="1">
        <a:spcBef>
          <a:spcPct val="20000"/>
        </a:spcBef>
        <a:buFont typeface="Arial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30305" indent="-914478" algn="l" defTabSz="3657913" rtl="0" eaLnBrk="1" latinLnBrk="0" hangingPunct="1">
        <a:spcBef>
          <a:spcPct val="20000"/>
        </a:spcBef>
        <a:buFont typeface="Arial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9261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8218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7174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6131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957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913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870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826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783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3740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2696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1653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340" y="9418674"/>
            <a:ext cx="13926806" cy="9207159"/>
          </a:xfrm>
          <a:prstGeom prst="rect">
            <a:avLst/>
          </a:prstGeom>
        </p:spPr>
      </p:pic>
      <p:sp>
        <p:nvSpPr>
          <p:cNvPr id="33" name="CustomShape 5"/>
          <p:cNvSpPr/>
          <p:nvPr/>
        </p:nvSpPr>
        <p:spPr>
          <a:xfrm>
            <a:off x="182885" y="4537686"/>
            <a:ext cx="31407120" cy="4299667"/>
          </a:xfrm>
          <a:prstGeom prst="roundRect">
            <a:avLst>
              <a:gd name="adj" fmla="val 9325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  <p:txBody>
          <a:bodyPr/>
          <a:lstStyle/>
          <a:p>
            <a:endParaRPr lang="en-CA" sz="3200" dirty="0" smtClean="0"/>
          </a:p>
        </p:txBody>
      </p:sp>
      <p:sp>
        <p:nvSpPr>
          <p:cNvPr id="29" name="AutoShape 4"/>
          <p:cNvSpPr>
            <a:spLocks noChangeArrowheads="1"/>
          </p:cNvSpPr>
          <p:nvPr/>
        </p:nvSpPr>
        <p:spPr bwMode="auto">
          <a:xfrm>
            <a:off x="255913" y="16061276"/>
            <a:ext cx="16436377" cy="3201117"/>
          </a:xfrm>
          <a:prstGeom prst="roundRect">
            <a:avLst>
              <a:gd name="adj" fmla="val 1068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0182" tIns="30091" rIns="60182" bIns="30091" anchor="ctr"/>
          <a:lstStyle/>
          <a:p>
            <a:pPr>
              <a:lnSpc>
                <a:spcPts val="2713"/>
              </a:lnSpc>
            </a:pPr>
            <a:endParaRPr lang="en-US" sz="5400"/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146844" y="394480"/>
            <a:ext cx="31626495" cy="3799795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5400000" scaled="1"/>
          </a:gradFill>
          <a:ln w="9525" cap="sq">
            <a:solidFill>
              <a:schemeClr val="tx1"/>
            </a:solidFill>
            <a:bevel/>
            <a:headEnd/>
            <a:tailEnd/>
          </a:ln>
          <a:effectLst/>
        </p:spPr>
        <p:txBody>
          <a:bodyPr wrap="none" lIns="66669" tIns="33334" rIns="66669" bIns="33334" anchor="ctr"/>
          <a:lstStyle/>
          <a:p>
            <a:pPr defTabSz="3200339">
              <a:lnSpc>
                <a:spcPts val="3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3618211" y="484740"/>
            <a:ext cx="24986776" cy="317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6669" tIns="33334" rIns="66669" bIns="33334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9F2936"/>
                </a:solidFill>
                <a:latin typeface="Century Gothic"/>
              </a:rPr>
              <a:t>A New </a:t>
            </a:r>
            <a:r>
              <a:rPr lang="en-US" sz="5400" b="1" dirty="0">
                <a:solidFill>
                  <a:srgbClr val="9F2936"/>
                </a:solidFill>
                <a:latin typeface="Century Gothic"/>
              </a:rPr>
              <a:t>P</a:t>
            </a:r>
            <a:r>
              <a:rPr lang="en-US" sz="5400" b="1" dirty="0" smtClean="0">
                <a:solidFill>
                  <a:srgbClr val="9F2936"/>
                </a:solidFill>
                <a:latin typeface="Century Gothic"/>
              </a:rPr>
              <a:t>hishing E-Mail Detection Approach</a:t>
            </a:r>
            <a:endParaRPr lang="en-US" sz="5400" b="1" dirty="0">
              <a:solidFill>
                <a:srgbClr val="9F2936"/>
              </a:solidFill>
              <a:latin typeface="Century Gothic"/>
            </a:endParaRPr>
          </a:p>
          <a:p>
            <a:pPr algn="ctr" defTabSz="3200339"/>
            <a:endParaRPr lang="en-US" sz="5400" b="1" dirty="0" smtClean="0"/>
          </a:p>
          <a:p>
            <a:pPr algn="ctr" defTabSz="3200339"/>
            <a:r>
              <a:rPr lang="en-US" sz="5400" b="1" dirty="0" smtClean="0"/>
              <a:t>Kenneth F. </a:t>
            </a:r>
            <a:r>
              <a:rPr lang="en-US" sz="5400" b="1" dirty="0" err="1" smtClean="0"/>
              <a:t>Mbah</a:t>
            </a:r>
            <a:r>
              <a:rPr lang="en-US" sz="5400" b="1" dirty="0" smtClean="0"/>
              <a:t>, Ali A. </a:t>
            </a:r>
            <a:r>
              <a:rPr lang="en-US" sz="5400" b="1" dirty="0" err="1" smtClean="0"/>
              <a:t>Ghorbani</a:t>
            </a:r>
            <a:r>
              <a:rPr lang="en-US" sz="5400" b="1" dirty="0" smtClean="0"/>
              <a:t> </a:t>
            </a:r>
            <a:endParaRPr lang="en-US" sz="5400" b="1" dirty="0"/>
          </a:p>
          <a:p>
            <a:pPr algn="ctr" defTabSz="3200339"/>
            <a:r>
              <a:rPr lang="en-US" sz="4000" b="1" dirty="0" smtClean="0"/>
              <a:t>Information Security Center of Excellence (ISCX), UNB</a:t>
            </a:r>
            <a:endParaRPr lang="en-US" sz="7200" dirty="0"/>
          </a:p>
        </p:txBody>
      </p:sp>
      <p:pic>
        <p:nvPicPr>
          <p:cNvPr id="34" name="Picture 33" descr="ISCXLogo-fix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867" y="709800"/>
            <a:ext cx="3857706" cy="3231019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182885" y="9365121"/>
            <a:ext cx="16509405" cy="6603061"/>
            <a:chOff x="233835" y="5979622"/>
            <a:chExt cx="11693041" cy="9363284"/>
          </a:xfrm>
        </p:grpSpPr>
        <p:sp>
          <p:nvSpPr>
            <p:cNvPr id="50" name="AutoShape 4"/>
            <p:cNvSpPr>
              <a:spLocks noChangeArrowheads="1"/>
            </p:cNvSpPr>
            <p:nvPr/>
          </p:nvSpPr>
          <p:spPr bwMode="auto">
            <a:xfrm>
              <a:off x="233835" y="5979622"/>
              <a:ext cx="11693041" cy="8989069"/>
            </a:xfrm>
            <a:prstGeom prst="roundRect">
              <a:avLst>
                <a:gd name="adj" fmla="val 10685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60182" tIns="30091" rIns="60182" bIns="30091" anchor="ctr"/>
            <a:lstStyle/>
            <a:p>
              <a:pPr>
                <a:lnSpc>
                  <a:spcPts val="2713"/>
                </a:lnSpc>
              </a:pPr>
              <a:endParaRPr lang="en-US" sz="5400" dirty="0"/>
            </a:p>
          </p:txBody>
        </p:sp>
        <p:sp>
          <p:nvSpPr>
            <p:cNvPr id="51" name="Text Box 9"/>
            <p:cNvSpPr txBox="1">
              <a:spLocks noChangeArrowheads="1"/>
            </p:cNvSpPr>
            <p:nvPr/>
          </p:nvSpPr>
          <p:spPr bwMode="auto">
            <a:xfrm>
              <a:off x="417477" y="7379102"/>
              <a:ext cx="5896238" cy="7963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0182" tIns="30091" rIns="60182" bIns="30091">
              <a:spAutoFit/>
            </a:bodyPr>
            <a:lstStyle>
              <a:lvl1pPr marL="411163" indent="-411163"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319881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319881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319881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319881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marL="514350" indent="-514350">
                <a:lnSpc>
                  <a:spcPct val="150000"/>
                </a:lnSpc>
                <a:spcAft>
                  <a:spcPts val="538"/>
                </a:spcAft>
                <a:buAutoNum type="arabicParenR"/>
              </a:pPr>
              <a:r>
                <a:rPr lang="en-US" sz="3200" dirty="0" smtClean="0">
                  <a:solidFill>
                    <a:srgbClr val="000000"/>
                  </a:solidFill>
                  <a:latin typeface="+mj-lt"/>
                </a:rPr>
                <a:t>Deceptive Phishing attacks</a:t>
              </a:r>
            </a:p>
            <a:p>
              <a:pPr marL="514350" indent="-514350">
                <a:lnSpc>
                  <a:spcPct val="150000"/>
                </a:lnSpc>
                <a:spcAft>
                  <a:spcPts val="538"/>
                </a:spcAft>
                <a:buAutoNum type="arabicParenR"/>
              </a:pPr>
              <a:r>
                <a:rPr lang="en-US" sz="3200" dirty="0">
                  <a:solidFill>
                    <a:srgbClr val="000000"/>
                  </a:solidFill>
                  <a:latin typeface="+mj-lt"/>
                </a:rPr>
                <a:t> </a:t>
              </a:r>
              <a:r>
                <a:rPr lang="en-US" sz="3200" dirty="0" smtClean="0">
                  <a:solidFill>
                    <a:srgbClr val="000000"/>
                  </a:solidFill>
                  <a:latin typeface="+mj-lt"/>
                </a:rPr>
                <a:t>Malware-based Phishing attacks</a:t>
              </a:r>
            </a:p>
            <a:p>
              <a:pPr marL="514350" indent="-514350">
                <a:lnSpc>
                  <a:spcPct val="150000"/>
                </a:lnSpc>
                <a:spcAft>
                  <a:spcPts val="538"/>
                </a:spcAft>
                <a:buAutoNum type="arabicParenR"/>
              </a:pPr>
              <a:r>
                <a:rPr lang="en-US" sz="3200" dirty="0" smtClean="0">
                  <a:solidFill>
                    <a:srgbClr val="000000"/>
                  </a:solidFill>
                  <a:latin typeface="+mj-lt"/>
                </a:rPr>
                <a:t>Key logger and screen logger phishing attacks</a:t>
              </a:r>
            </a:p>
            <a:p>
              <a:pPr marL="514350" indent="-514350">
                <a:lnSpc>
                  <a:spcPct val="150000"/>
                </a:lnSpc>
                <a:spcAft>
                  <a:spcPts val="538"/>
                </a:spcAft>
                <a:buAutoNum type="arabicParenR"/>
              </a:pPr>
              <a:r>
                <a:rPr lang="en-US" sz="3200" dirty="0" smtClean="0">
                  <a:solidFill>
                    <a:srgbClr val="000000"/>
                  </a:solidFill>
                  <a:latin typeface="+mj-lt"/>
                </a:rPr>
                <a:t>Session hijacking attacks</a:t>
              </a:r>
            </a:p>
            <a:p>
              <a:pPr marL="514350" indent="-514350">
                <a:lnSpc>
                  <a:spcPct val="150000"/>
                </a:lnSpc>
                <a:spcAft>
                  <a:spcPts val="538"/>
                </a:spcAft>
                <a:buAutoNum type="arabicParenR"/>
              </a:pPr>
              <a:r>
                <a:rPr lang="en-US" sz="3200" dirty="0" smtClean="0">
                  <a:solidFill>
                    <a:srgbClr val="000000"/>
                  </a:solidFill>
                  <a:latin typeface="+mj-lt"/>
                </a:rPr>
                <a:t>Web Trojans attacks</a:t>
              </a:r>
            </a:p>
            <a:p>
              <a:pPr marL="514350" indent="-514350">
                <a:lnSpc>
                  <a:spcPct val="150000"/>
                </a:lnSpc>
                <a:spcAft>
                  <a:spcPts val="538"/>
                </a:spcAft>
                <a:buAutoNum type="arabicParenR"/>
              </a:pPr>
              <a:r>
                <a:rPr lang="en-US" sz="3200" dirty="0" smtClean="0">
                  <a:solidFill>
                    <a:srgbClr val="000000"/>
                  </a:solidFill>
                  <a:latin typeface="+mj-lt"/>
                </a:rPr>
                <a:t>Hosts files poisoning attacks</a:t>
              </a:r>
            </a:p>
            <a:p>
              <a:pPr marL="514350" indent="-514350">
                <a:lnSpc>
                  <a:spcPct val="150000"/>
                </a:lnSpc>
                <a:spcAft>
                  <a:spcPts val="538"/>
                </a:spcAft>
                <a:buAutoNum type="arabicParenR"/>
              </a:pPr>
              <a:endParaRPr lang="en-US" sz="3200" dirty="0" smtClea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2" name="Text Box 42"/>
            <p:cNvSpPr txBox="1">
              <a:spLocks noChangeArrowheads="1"/>
            </p:cNvSpPr>
            <p:nvPr/>
          </p:nvSpPr>
          <p:spPr bwMode="auto">
            <a:xfrm>
              <a:off x="3206204" y="6498154"/>
              <a:ext cx="6299200" cy="670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0182" tIns="30091" rIns="60182" bIns="30091">
              <a:spAutoFit/>
            </a:bodyPr>
            <a:lstStyle>
              <a:lvl1pPr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319881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319881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319881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319881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lnSpc>
                  <a:spcPts val="2713"/>
                </a:lnSpc>
                <a:spcBef>
                  <a:spcPct val="50000"/>
                </a:spcBef>
              </a:pPr>
              <a:r>
                <a:rPr lang="en-US" sz="4000" b="1" dirty="0" smtClean="0">
                  <a:solidFill>
                    <a:schemeClr val="tx1"/>
                  </a:solidFill>
                </a:rPr>
                <a:t>Phishing attacks:</a:t>
              </a:r>
              <a:endParaRPr lang="en-US" sz="4000" b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8946" y="737891"/>
            <a:ext cx="2900337" cy="3101226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255913" y="29018690"/>
            <a:ext cx="31269283" cy="2621138"/>
            <a:chOff x="22063764" y="7116119"/>
            <a:chExt cx="10012697" cy="9485975"/>
          </a:xfrm>
        </p:grpSpPr>
        <p:sp>
          <p:nvSpPr>
            <p:cNvPr id="135" name="AutoShape 4"/>
            <p:cNvSpPr>
              <a:spLocks noChangeArrowheads="1"/>
            </p:cNvSpPr>
            <p:nvPr/>
          </p:nvSpPr>
          <p:spPr bwMode="auto">
            <a:xfrm>
              <a:off x="22063764" y="7116119"/>
              <a:ext cx="10012697" cy="9485975"/>
            </a:xfrm>
            <a:prstGeom prst="roundRect">
              <a:avLst>
                <a:gd name="adj" fmla="val 10685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60182" tIns="30091" rIns="60182" bIns="30091" anchor="ctr"/>
            <a:lstStyle/>
            <a:p>
              <a:pPr>
                <a:lnSpc>
                  <a:spcPts val="2713"/>
                </a:lnSpc>
              </a:pPr>
              <a:endParaRPr lang="en-US" sz="5400"/>
            </a:p>
          </p:txBody>
        </p:sp>
        <p:sp>
          <p:nvSpPr>
            <p:cNvPr id="137" name="Text Box 9"/>
            <p:cNvSpPr txBox="1">
              <a:spLocks noChangeArrowheads="1"/>
            </p:cNvSpPr>
            <p:nvPr/>
          </p:nvSpPr>
          <p:spPr bwMode="auto">
            <a:xfrm>
              <a:off x="22165822" y="10252824"/>
              <a:ext cx="9605627" cy="6164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0182" tIns="30091" rIns="60182" bIns="30091">
              <a:spAutoFit/>
            </a:bodyPr>
            <a:lstStyle>
              <a:lvl1pPr marL="411163" indent="-411163"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319881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319881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319881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319881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marL="0" lvl="0" indent="0" algn="just" defTabSz="914400"/>
              <a:r>
                <a:rPr lang="en-US" sz="2800" dirty="0" smtClean="0">
                  <a:solidFill>
                    <a:prstClr val="black"/>
                  </a:solidFill>
                  <a:latin typeface="Arial"/>
                </a:rPr>
                <a:t>The system we proposed based on the above selected features helps to accurately detect phishing deceptive e-mails. In the case of live detection, once an e-mail is alerted as phishing a reason is being attached to the system’s  output and any decision to delete the e-mail is left to the user. Our nearest objective is to add the number of features mostly extracted from the sender’s ID in order to greatly increase the detection accuracy.</a:t>
              </a:r>
              <a:endParaRPr lang="en-US" sz="4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55913" y="18631740"/>
            <a:ext cx="31269283" cy="10051387"/>
            <a:chOff x="22295721" y="15899979"/>
            <a:chExt cx="9756483" cy="15633147"/>
          </a:xfrm>
        </p:grpSpPr>
        <p:sp>
          <p:nvSpPr>
            <p:cNvPr id="139" name="AutoShape 4"/>
            <p:cNvSpPr>
              <a:spLocks noChangeArrowheads="1"/>
            </p:cNvSpPr>
            <p:nvPr/>
          </p:nvSpPr>
          <p:spPr bwMode="auto">
            <a:xfrm>
              <a:off x="22295721" y="17170786"/>
              <a:ext cx="9756483" cy="14362340"/>
            </a:xfrm>
            <a:prstGeom prst="roundRect">
              <a:avLst>
                <a:gd name="adj" fmla="val 10685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60182" tIns="30091" rIns="60182" bIns="30091" anchor="ctr"/>
            <a:lstStyle/>
            <a:p>
              <a:pPr>
                <a:lnSpc>
                  <a:spcPts val="2713"/>
                </a:lnSpc>
              </a:pPr>
              <a:endParaRPr lang="en-US" sz="5400"/>
            </a:p>
          </p:txBody>
        </p:sp>
        <p:sp>
          <p:nvSpPr>
            <p:cNvPr id="140" name="Text Box 9"/>
            <p:cNvSpPr txBox="1">
              <a:spLocks noChangeArrowheads="1"/>
            </p:cNvSpPr>
            <p:nvPr/>
          </p:nvSpPr>
          <p:spPr bwMode="auto">
            <a:xfrm>
              <a:off x="22604160" y="15899979"/>
              <a:ext cx="9169179" cy="715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0182" tIns="30091" rIns="60182" bIns="30091">
              <a:spAutoFit/>
            </a:bodyPr>
            <a:lstStyle>
              <a:lvl1pPr marL="411163" indent="-411163"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defTabSz="3198813"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319881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319881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319881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319881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200">
                  <a:solidFill>
                    <a:schemeClr val="bg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marL="0" indent="0">
                <a:spcAft>
                  <a:spcPts val="538"/>
                </a:spcAft>
              </a:pPr>
              <a:endPara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594787"/>
              </p:ext>
            </p:extLst>
          </p:nvPr>
        </p:nvGraphicFramePr>
        <p:xfrm>
          <a:off x="1575810" y="20796515"/>
          <a:ext cx="14898476" cy="6456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6677">
                  <a:extLst>
                    <a:ext uri="{9D8B030D-6E8A-4147-A177-3AD203B41FA5}">
                      <a16:colId xmlns:a16="http://schemas.microsoft.com/office/drawing/2014/main" val="2535087391"/>
                    </a:ext>
                  </a:extLst>
                </a:gridCol>
              </a:tblGrid>
              <a:tr h="543309">
                <a:tc>
                  <a:txBody>
                    <a:bodyPr/>
                    <a:lstStyle/>
                    <a:p>
                      <a:pPr marR="0" algn="ctr"/>
                      <a:r>
                        <a:rPr lang="en-US" sz="3200" b="1" i="0" u="none" strike="noStrike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FEATURES</a:t>
                      </a:r>
                      <a:endParaRPr lang="en-US" sz="3200" b="0" i="0" u="none" strike="noStrike" dirty="0" smtClean="0">
                        <a:solidFill>
                          <a:schemeClr val="bg1"/>
                        </a:solidFill>
                        <a:latin typeface="Free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u="none" strike="noStrike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rPr>
                        <a:t>FEATURES</a:t>
                      </a:r>
                      <a:endParaRPr lang="en-US" sz="3200" b="0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3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Redirecting</a:t>
                      </a:r>
                      <a:r>
                        <a:rPr lang="en-US" sz="3200" baseline="0" dirty="0" smtClean="0"/>
                        <a:t> Signs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dash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3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0" u="none" strike="noStrike" kern="1200" dirty="0" smtClean="0">
                          <a:solidFill>
                            <a:srgbClr val="FF9900"/>
                          </a:solidFill>
                          <a:latin typeface="+mn-lt"/>
                          <a:ea typeface="+mn-ea"/>
                          <a:cs typeface="+mn-cs"/>
                        </a:rPr>
                        <a:t>IP address in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0" u="none" strike="noStrike" kern="1200" dirty="0" smtClean="0">
                          <a:solidFill>
                            <a:srgbClr val="FF9900"/>
                          </a:solidFill>
                          <a:latin typeface="+mn-lt"/>
                          <a:ea typeface="+mn-ea"/>
                          <a:cs typeface="+mn-cs"/>
                        </a:rPr>
                        <a:t>Domain Length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5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Misleading</a:t>
                      </a:r>
                      <a:r>
                        <a:rPr lang="en-US" sz="3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digits Characters</a:t>
                      </a:r>
                      <a:endParaRPr lang="en-US" sz="32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Image </a:t>
                      </a:r>
                      <a:r>
                        <a:rPr lang="en-US" sz="32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src</a:t>
                      </a:r>
                      <a:endParaRPr lang="en-US" sz="32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0" u="none" strike="noStrike" kern="1200" dirty="0" err="1" smtClean="0">
                          <a:solidFill>
                            <a:srgbClr val="FF9900"/>
                          </a:solidFill>
                          <a:latin typeface="+mn-lt"/>
                          <a:ea typeface="+mn-ea"/>
                          <a:cs typeface="+mn-cs"/>
                        </a:rPr>
                        <a:t>Whois</a:t>
                      </a:r>
                      <a:endParaRPr lang="en-US" sz="3600" b="1" i="0" u="none" strike="noStrike" kern="1200" dirty="0" smtClean="0">
                        <a:solidFill>
                          <a:srgbClr val="FF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 Bound</a:t>
                      </a:r>
                      <a:r>
                        <a:rPr lang="en-US" sz="3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Flow</a:t>
                      </a:r>
                      <a:endParaRPr lang="en-US" sz="32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4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@ in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r>
                        <a:rPr lang="en-US" sz="3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dash and dots in sender’s address</a:t>
                      </a:r>
                      <a:endParaRPr lang="en-US" sz="32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33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r>
                        <a:rPr lang="en-US" sz="3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Dots in link</a:t>
                      </a:r>
                      <a:endParaRPr lang="en-US" sz="32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0" u="none" strike="noStrike" kern="1200" dirty="0" smtClean="0">
                          <a:solidFill>
                            <a:srgbClr val="FF9900"/>
                          </a:solidFill>
                          <a:latin typeface="+mn-lt"/>
                          <a:ea typeface="+mn-ea"/>
                          <a:cs typeface="+mn-cs"/>
                        </a:rPr>
                        <a:t>Contain Phish words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76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0" u="none" strike="noStrike" kern="1200" dirty="0" smtClean="0">
                          <a:solidFill>
                            <a:srgbClr val="FF9900"/>
                          </a:solidFill>
                          <a:latin typeface="+mn-lt"/>
                          <a:ea typeface="+mn-ea"/>
                          <a:cs typeface="+mn-cs"/>
                        </a:rPr>
                        <a:t>More Slash In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Contain Porn Words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14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 </a:t>
                      </a:r>
                      <a:r>
                        <a:rPr lang="en-US" sz="3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Top level Domain</a:t>
                      </a:r>
                      <a:endParaRPr lang="en-US" sz="32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broken Links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008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0" u="none" strike="noStrike" kern="1200" dirty="0" smtClean="0">
                          <a:solidFill>
                            <a:srgbClr val="FF9900"/>
                          </a:solidFill>
                          <a:latin typeface="+mn-lt"/>
                          <a:ea typeface="+mn-ea"/>
                          <a:cs typeface="+mn-cs"/>
                        </a:rPr>
                        <a:t>Digits in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0" u="none" strike="noStrike" kern="1200" dirty="0" smtClean="0">
                          <a:solidFill>
                            <a:srgbClr val="FF9900"/>
                          </a:solidFill>
                          <a:latin typeface="+mn-lt"/>
                          <a:ea typeface="+mn-ea"/>
                          <a:cs typeface="+mn-cs"/>
                        </a:rPr>
                        <a:t>Number of links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928492"/>
                  </a:ext>
                </a:extLst>
              </a:tr>
            </a:tbl>
          </a:graphicData>
        </a:graphic>
      </p:graphicFrame>
      <p:sp>
        <p:nvSpPr>
          <p:cNvPr id="91" name="Text Box 42"/>
          <p:cNvSpPr txBox="1">
            <a:spLocks noChangeArrowheads="1"/>
          </p:cNvSpPr>
          <p:nvPr/>
        </p:nvSpPr>
        <p:spPr bwMode="auto">
          <a:xfrm>
            <a:off x="11539502" y="29247411"/>
            <a:ext cx="9869569" cy="407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182" tIns="30091" rIns="60182" bIns="30091">
            <a:spAutoFit/>
          </a:bodyPr>
          <a:lstStyle>
            <a:lvl1pPr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Conclusion  &amp; Future Direction 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26" name="Text Box 42"/>
          <p:cNvSpPr txBox="1">
            <a:spLocks noChangeArrowheads="1"/>
          </p:cNvSpPr>
          <p:nvPr/>
        </p:nvSpPr>
        <p:spPr bwMode="auto">
          <a:xfrm>
            <a:off x="10728010" y="19747813"/>
            <a:ext cx="9235789" cy="407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Features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859167" y="16385552"/>
            <a:ext cx="5156840" cy="468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000" b="1" dirty="0">
                <a:latin typeface="Arial" charset="0"/>
                <a:ea typeface="ＭＳ Ｐゴシック" charset="-128"/>
              </a:rPr>
              <a:t>Dataset </a:t>
            </a:r>
            <a:r>
              <a:rPr lang="en-US" sz="4000" b="1" dirty="0" smtClean="0">
                <a:latin typeface="Arial" charset="0"/>
                <a:ea typeface="ＭＳ Ｐゴシック" charset="-128"/>
              </a:rPr>
              <a:t>:</a:t>
            </a:r>
            <a:endParaRPr lang="en-US" sz="4000" b="1" dirty="0">
              <a:latin typeface="Arial" charset="0"/>
              <a:ea typeface="ＭＳ Ｐゴシック" charset="-12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1409071" y="9861291"/>
            <a:ext cx="6481715" cy="4385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rgbClr val="A40000"/>
                </a:solidFill>
              </a:rPr>
              <a:t>Experiment</a:t>
            </a:r>
            <a:endParaRPr lang="en-US" sz="5400" b="1" dirty="0">
              <a:solidFill>
                <a:srgbClr val="A40000"/>
              </a:solidFill>
            </a:endParaRP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10517187" y="4851261"/>
            <a:ext cx="9657436" cy="407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182" tIns="30091" rIns="60182" bIns="30091">
            <a:spAutoFit/>
          </a:bodyPr>
          <a:lstStyle>
            <a:lvl1pPr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ts val="2713"/>
              </a:lnSpc>
              <a:spcBef>
                <a:spcPct val="5000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Abstract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527569" y="16888792"/>
            <a:ext cx="15621612" cy="2030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marL="411163" indent="-411163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lvl="0" indent="0" algn="just" defTabSz="914400"/>
            <a:r>
              <a:rPr lang="en-US" sz="3200" dirty="0" smtClean="0">
                <a:solidFill>
                  <a:prstClr val="black"/>
                </a:solidFill>
                <a:latin typeface="+mn-lt"/>
              </a:rPr>
              <a:t>We are using a publicly available Dataset of 9308 e-mails to test our framework in which 6951 e-mails are labeled as legitimate and 2357 are phishing e-mails. The legitimate e-mails are from both the 2002 and 2003 ham collections, easy and hard, and the phishing ones are from the publicly available phishing corpus</a:t>
            </a:r>
            <a:r>
              <a:rPr lang="en-US" sz="3200" dirty="0">
                <a:solidFill>
                  <a:prstClr val="black"/>
                </a:solidFill>
                <a:latin typeface="+mn-lt"/>
              </a:rPr>
              <a:t>.</a:t>
            </a:r>
            <a:endParaRPr lang="en-US" sz="3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9602787" y="10376449"/>
            <a:ext cx="8218152" cy="4813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marL="411163" indent="-411163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>
              <a:lnSpc>
                <a:spcPct val="150000"/>
              </a:lnSpc>
              <a:spcAft>
                <a:spcPts val="538"/>
              </a:spcAft>
            </a:pPr>
            <a:r>
              <a:rPr lang="en-US" sz="3200" dirty="0" smtClean="0">
                <a:solidFill>
                  <a:srgbClr val="000000"/>
                </a:solidFill>
                <a:latin typeface="+mn-lt"/>
              </a:rPr>
              <a:t>7) System reconfiguration attacks</a:t>
            </a:r>
          </a:p>
          <a:p>
            <a:pPr marL="0" indent="0">
              <a:lnSpc>
                <a:spcPct val="150000"/>
              </a:lnSpc>
              <a:spcAft>
                <a:spcPts val="538"/>
              </a:spcAft>
            </a:pPr>
            <a:r>
              <a:rPr lang="en-US" sz="3200" dirty="0" smtClean="0">
                <a:solidFill>
                  <a:srgbClr val="000000"/>
                </a:solidFill>
                <a:latin typeface="+mn-lt"/>
              </a:rPr>
              <a:t>8) Data theft attacks</a:t>
            </a:r>
          </a:p>
          <a:p>
            <a:pPr marL="0" indent="0">
              <a:lnSpc>
                <a:spcPct val="150000"/>
              </a:lnSpc>
              <a:spcAft>
                <a:spcPts val="538"/>
              </a:spcAft>
            </a:pPr>
            <a:r>
              <a:rPr lang="en-US" sz="3200" dirty="0" smtClean="0">
                <a:solidFill>
                  <a:srgbClr val="000000"/>
                </a:solidFill>
                <a:latin typeface="+mn-lt"/>
              </a:rPr>
              <a:t>9) DNS-Based Phishing attacks</a:t>
            </a:r>
          </a:p>
          <a:p>
            <a:pPr marL="0" indent="0">
              <a:lnSpc>
                <a:spcPct val="150000"/>
              </a:lnSpc>
              <a:spcAft>
                <a:spcPts val="538"/>
              </a:spcAft>
            </a:pPr>
            <a:r>
              <a:rPr lang="en-US" sz="3200" dirty="0" smtClean="0">
                <a:solidFill>
                  <a:srgbClr val="000000"/>
                </a:solidFill>
                <a:latin typeface="+mn-lt"/>
              </a:rPr>
              <a:t>10) Content-injection Phishing attacks</a:t>
            </a:r>
          </a:p>
          <a:p>
            <a:pPr marL="0" indent="0">
              <a:lnSpc>
                <a:spcPct val="150000"/>
              </a:lnSpc>
              <a:spcAft>
                <a:spcPts val="538"/>
              </a:spcAft>
            </a:pPr>
            <a:r>
              <a:rPr lang="en-US" sz="3200" dirty="0" smtClean="0">
                <a:solidFill>
                  <a:srgbClr val="000000"/>
                </a:solidFill>
                <a:latin typeface="+mn-lt"/>
              </a:rPr>
              <a:t>11) Man-in-the middle Phishing attacks</a:t>
            </a:r>
          </a:p>
          <a:p>
            <a:pPr marL="0" indent="0">
              <a:lnSpc>
                <a:spcPct val="150000"/>
              </a:lnSpc>
              <a:spcAft>
                <a:spcPts val="538"/>
              </a:spcAft>
            </a:pPr>
            <a:r>
              <a:rPr lang="en-US" sz="3200" dirty="0" smtClean="0">
                <a:solidFill>
                  <a:srgbClr val="000000"/>
                </a:solidFill>
                <a:latin typeface="+mn-lt"/>
              </a:rPr>
              <a:t>12) Search engine Phishing attacks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6787" y="20341248"/>
            <a:ext cx="11884653" cy="771593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631266" y="5421467"/>
            <a:ext cx="3061335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A" sz="3200" dirty="0">
                <a:solidFill>
                  <a:srgbClr val="000000"/>
                </a:solidFill>
                <a:ea typeface="ＭＳ Ｐゴシック" charset="-128"/>
              </a:rPr>
              <a:t>According to APWG reports of October 2014 through September 2015, the number of unique Phishing e-mail reports they received from consumers has tremendously increased from 68270 to 106421 phishing e-mails . This significant increase in phishing e-</a:t>
            </a:r>
            <a:r>
              <a:rPr lang="en-CA" sz="3200" dirty="0" smtClean="0">
                <a:solidFill>
                  <a:srgbClr val="000000"/>
                </a:solidFill>
                <a:ea typeface="ＭＳ Ｐゴシック" charset="-128"/>
              </a:rPr>
              <a:t>mails reported is a </a:t>
            </a:r>
            <a:r>
              <a:rPr lang="en-CA" sz="3200" dirty="0" smtClean="0">
                <a:ea typeface="ＭＳ Ｐゴシック" charset="-128"/>
              </a:rPr>
              <a:t>proof </a:t>
            </a:r>
            <a:r>
              <a:rPr lang="en-CA" sz="3200" dirty="0" smtClean="0">
                <a:solidFill>
                  <a:srgbClr val="000000"/>
                </a:solidFill>
                <a:ea typeface="ＭＳ Ｐゴシック" charset="-128"/>
              </a:rPr>
              <a:t>that the question of privacy is still without any efficient solution. Hence, the contribution of researchers is needed to accurately detect phishing to guarantee safety of users data. </a:t>
            </a:r>
            <a:r>
              <a:rPr lang="en-CA" sz="3200" dirty="0">
                <a:solidFill>
                  <a:srgbClr val="000000"/>
                </a:solidFill>
                <a:ea typeface="ＭＳ Ｐゴシック" charset="-128"/>
              </a:rPr>
              <a:t>Though a myriad of efforts have been made in  literature on detecting phishing e-mails, </a:t>
            </a:r>
            <a:r>
              <a:rPr lang="en-CA" sz="3200" dirty="0" smtClean="0">
                <a:solidFill>
                  <a:srgbClr val="000000"/>
                </a:solidFill>
                <a:ea typeface="ＭＳ Ｐゴシック" charset="-128"/>
              </a:rPr>
              <a:t>none of </a:t>
            </a:r>
            <a:r>
              <a:rPr lang="en-CA" sz="3200" dirty="0">
                <a:solidFill>
                  <a:srgbClr val="000000"/>
                </a:solidFill>
                <a:ea typeface="ＭＳ Ｐゴシック" charset="-128"/>
              </a:rPr>
              <a:t>them have paid attention on some variant of phishing e-mail such as advertisement e-mails and e-mails related to pornography</a:t>
            </a:r>
            <a:r>
              <a:rPr lang="en-CA" sz="3200" dirty="0" smtClean="0">
                <a:solidFill>
                  <a:srgbClr val="000000"/>
                </a:solidFill>
                <a:ea typeface="ＭＳ Ｐゴシック" charset="-128"/>
              </a:rPr>
              <a:t>. In </a:t>
            </a:r>
            <a:r>
              <a:rPr lang="en-CA" sz="3200" dirty="0">
                <a:solidFill>
                  <a:srgbClr val="000000"/>
                </a:solidFill>
                <a:ea typeface="ＭＳ Ｐゴシック" charset="-128"/>
              </a:rPr>
              <a:t>this work, we focus detection of all types of deceptive phishing e-mail attacks  and their variants such as </a:t>
            </a:r>
            <a:r>
              <a:rPr lang="en-CA" sz="3200" dirty="0" smtClean="0">
                <a:solidFill>
                  <a:srgbClr val="000000"/>
                </a:solidFill>
                <a:ea typeface="ＭＳ Ｐゴシック" charset="-128"/>
              </a:rPr>
              <a:t>ad </a:t>
            </a:r>
            <a:r>
              <a:rPr lang="en-CA" sz="3200" dirty="0">
                <a:solidFill>
                  <a:srgbClr val="000000"/>
                </a:solidFill>
                <a:ea typeface="ＭＳ Ｐゴシック" charset="-128"/>
              </a:rPr>
              <a:t>and porn e-mails. We </a:t>
            </a:r>
            <a:r>
              <a:rPr lang="en-CA" sz="3200" dirty="0" smtClean="0">
                <a:solidFill>
                  <a:srgbClr val="000000"/>
                </a:solidFill>
                <a:ea typeface="ＭＳ Ｐゴシック" charset="-128"/>
              </a:rPr>
              <a:t>propose </a:t>
            </a:r>
            <a:r>
              <a:rPr lang="en-CA" sz="3200" dirty="0">
                <a:solidFill>
                  <a:srgbClr val="000000"/>
                </a:solidFill>
                <a:ea typeface="ＭＳ Ｐゴシック" charset="-128"/>
              </a:rPr>
              <a:t>a novel framework to accurately classify e-mails as phishing or legitimate by defining </a:t>
            </a:r>
            <a:r>
              <a:rPr lang="en-CA" sz="3200" dirty="0" smtClean="0">
                <a:solidFill>
                  <a:srgbClr val="000000"/>
                </a:solidFill>
                <a:ea typeface="ＭＳ Ｐゴシック" charset="-128"/>
              </a:rPr>
              <a:t>a set of  </a:t>
            </a:r>
            <a:r>
              <a:rPr lang="en-CA" sz="3200" dirty="0">
                <a:solidFill>
                  <a:srgbClr val="000000"/>
                </a:solidFill>
                <a:ea typeface="ＭＳ Ｐゴシック" charset="-128"/>
              </a:rPr>
              <a:t>classification rules based on high quality features. Our system </a:t>
            </a:r>
            <a:r>
              <a:rPr lang="en-CA" sz="3200" dirty="0" smtClean="0">
                <a:solidFill>
                  <a:srgbClr val="000000"/>
                </a:solidFill>
                <a:ea typeface="ＭＳ Ｐゴシック" charset="-128"/>
              </a:rPr>
              <a:t>yields </a:t>
            </a:r>
            <a:r>
              <a:rPr lang="en-CA" sz="3200" dirty="0">
                <a:solidFill>
                  <a:srgbClr val="000000"/>
                </a:solidFill>
                <a:ea typeface="ＭＳ Ｐゴシック" charset="-128"/>
              </a:rPr>
              <a:t>about 89% accuracy.</a:t>
            </a:r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567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4625</TotalTime>
  <Words>462</Words>
  <Application>Microsoft Office PowerPoint</Application>
  <PresentationFormat>Custom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Arial</vt:lpstr>
      <vt:lpstr>Calibri</vt:lpstr>
      <vt:lpstr>Century Gothic</vt:lpstr>
      <vt:lpstr>FreeSans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Alzahrani</dc:creator>
  <cp:lastModifiedBy>kenneth FON</cp:lastModifiedBy>
  <cp:revision>250</cp:revision>
  <dcterms:created xsi:type="dcterms:W3CDTF">2013-03-18T19:23:31Z</dcterms:created>
  <dcterms:modified xsi:type="dcterms:W3CDTF">2016-03-21T01:43:35Z</dcterms:modified>
</cp:coreProperties>
</file>